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  <p:sldMasterId id="2147483655" r:id="rId2"/>
  </p:sldMasterIdLst>
  <p:notesMasterIdLst>
    <p:notesMasterId r:id="rId11"/>
  </p:notesMasterIdLst>
  <p:sldIdLst>
    <p:sldId id="256" r:id="rId3"/>
    <p:sldId id="265" r:id="rId4"/>
    <p:sldId id="261" r:id="rId5"/>
    <p:sldId id="270" r:id="rId6"/>
    <p:sldId id="262" r:id="rId7"/>
    <p:sldId id="269" r:id="rId8"/>
    <p:sldId id="268" r:id="rId9"/>
    <p:sldId id="267" r:id="rId10"/>
  </p:sldIdLst>
  <p:sldSz cx="9144000" cy="5143500" type="screen16x9"/>
  <p:notesSz cx="6858000" cy="9144000"/>
  <p:embeddedFontLst>
    <p:embeddedFont>
      <p:font typeface="Roboto Condensed" panose="020B0604020202020204" charset="0"/>
      <p:regular r:id="rId12"/>
      <p:bold r:id="rId13"/>
      <p:italic r:id="rId14"/>
      <p:boldItalic r:id="rId15"/>
    </p:embeddedFont>
    <p:embeddedFont>
      <p:font typeface="Roboto" panose="020B0604020202020204" charset="0"/>
      <p:regular r:id="rId16"/>
      <p:bold r:id="rId17"/>
      <p:italic r:id="rId18"/>
      <p:boldItalic r:id="rId19"/>
    </p:embeddedFont>
    <p:embeddedFont>
      <p:font typeface="Roboto Light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85D88"/>
    <a:srgbClr val="3270A3"/>
    <a:srgbClr val="6D9A00"/>
    <a:srgbClr val="115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8" d="100"/>
          <a:sy n="158" d="100"/>
        </p:scale>
        <p:origin x="264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10.fntdata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27272"/>
              <a:buChar char="●"/>
              <a:defRPr sz="1100"/>
            </a:lvl1pPr>
            <a:lvl2pPr lvl="1">
              <a:spcBef>
                <a:spcPts val="0"/>
              </a:spcBef>
              <a:buSzPct val="127272"/>
              <a:buChar char="○"/>
              <a:defRPr sz="1100"/>
            </a:lvl2pPr>
            <a:lvl3pPr lvl="2">
              <a:spcBef>
                <a:spcPts val="0"/>
              </a:spcBef>
              <a:buSzPct val="127272"/>
              <a:buChar char="■"/>
              <a:defRPr sz="1100"/>
            </a:lvl3pPr>
            <a:lvl4pPr lvl="3">
              <a:spcBef>
                <a:spcPts val="0"/>
              </a:spcBef>
              <a:buSzPct val="127272"/>
              <a:buChar char="●"/>
              <a:defRPr sz="1100"/>
            </a:lvl4pPr>
            <a:lvl5pPr lvl="4">
              <a:spcBef>
                <a:spcPts val="0"/>
              </a:spcBef>
              <a:buSzPct val="127272"/>
              <a:buChar char="○"/>
              <a:defRPr sz="1100"/>
            </a:lvl5pPr>
            <a:lvl6pPr lvl="5">
              <a:spcBef>
                <a:spcPts val="0"/>
              </a:spcBef>
              <a:buSzPct val="127272"/>
              <a:buChar char="■"/>
              <a:defRPr sz="1100"/>
            </a:lvl6pPr>
            <a:lvl7pPr lvl="6">
              <a:spcBef>
                <a:spcPts val="0"/>
              </a:spcBef>
              <a:buSzPct val="127272"/>
              <a:buChar char="●"/>
              <a:defRPr sz="1100"/>
            </a:lvl7pPr>
            <a:lvl8pPr lvl="7">
              <a:spcBef>
                <a:spcPts val="0"/>
              </a:spcBef>
              <a:buSzPct val="127272"/>
              <a:buChar char="○"/>
              <a:defRPr sz="1100"/>
            </a:lvl8pPr>
            <a:lvl9pPr lvl="8">
              <a:spcBef>
                <a:spcPts val="0"/>
              </a:spcBef>
              <a:buSzPct val="127272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898400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ctrTitle"/>
          </p:nvPr>
        </p:nvSpPr>
        <p:spPr>
          <a:xfrm>
            <a:off x="685800" y="1278542"/>
            <a:ext cx="7772400" cy="11598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 rtl="0">
              <a:spcBef>
                <a:spcPts val="0"/>
              </a:spcBef>
              <a:buClr>
                <a:srgbClr val="222222"/>
              </a:buClr>
              <a:defRPr>
                <a:solidFill>
                  <a:srgbClr val="222222"/>
                </a:solidFill>
              </a:defRPr>
            </a:lvl1pPr>
            <a:lvl2pPr lvl="1" algn="ctr" rtl="0">
              <a:spcBef>
                <a:spcPts val="0"/>
              </a:spcBef>
              <a:buSzPct val="100000"/>
              <a:defRPr sz="4800"/>
            </a:lvl2pPr>
            <a:lvl3pPr lvl="2" algn="ctr" rtl="0">
              <a:spcBef>
                <a:spcPts val="0"/>
              </a:spcBef>
              <a:buSzPct val="100000"/>
              <a:defRPr sz="4800"/>
            </a:lvl3pPr>
            <a:lvl4pPr lvl="3" algn="ctr" rtl="0">
              <a:spcBef>
                <a:spcPts val="0"/>
              </a:spcBef>
              <a:buSzPct val="100000"/>
              <a:defRPr sz="4800"/>
            </a:lvl4pPr>
            <a:lvl5pPr lvl="4" algn="ctr" rtl="0">
              <a:spcBef>
                <a:spcPts val="0"/>
              </a:spcBef>
              <a:buSzPct val="100000"/>
              <a:defRPr sz="4800"/>
            </a:lvl5pPr>
            <a:lvl6pPr lvl="5" algn="ctr" rtl="0">
              <a:spcBef>
                <a:spcPts val="0"/>
              </a:spcBef>
              <a:buSzPct val="100000"/>
              <a:defRPr sz="4800"/>
            </a:lvl6pPr>
            <a:lvl7pPr lvl="6" algn="ctr" rtl="0">
              <a:spcBef>
                <a:spcPts val="0"/>
              </a:spcBef>
              <a:buSzPct val="100000"/>
              <a:defRPr sz="4800"/>
            </a:lvl7pPr>
            <a:lvl8pPr lvl="7" algn="ctr" rtl="0">
              <a:spcBef>
                <a:spcPts val="0"/>
              </a:spcBef>
              <a:buSzPct val="100000"/>
              <a:defRPr sz="4800"/>
            </a:lvl8pPr>
            <a:lvl9pPr lvl="8" algn="ctr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ubTitle" idx="1"/>
          </p:nvPr>
        </p:nvSpPr>
        <p:spPr>
          <a:xfrm>
            <a:off x="685800" y="2306653"/>
            <a:ext cx="7772400" cy="784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buClr>
                <a:schemeClr val="dk2"/>
              </a:buClr>
              <a:buSzPct val="100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57200" y="282176"/>
            <a:ext cx="8229600" cy="5508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457200" y="819150"/>
            <a:ext cx="8229600" cy="3615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buSzPct val="100000"/>
              <a:defRPr sz="1600"/>
            </a:lvl2pPr>
            <a:lvl3pPr lvl="2" rtl="0">
              <a:lnSpc>
                <a:spcPct val="115000"/>
              </a:lnSpc>
              <a:spcBef>
                <a:spcPts val="0"/>
              </a:spcBef>
              <a:buSzPct val="100000"/>
              <a:defRPr sz="1400"/>
            </a:lvl3pPr>
            <a:lvl4pPr lvl="3" rtl="0">
              <a:lnSpc>
                <a:spcPct val="115000"/>
              </a:lnSpc>
              <a:spcBef>
                <a:spcPts val="0"/>
              </a:spcBef>
              <a:buSzPct val="100000"/>
              <a:defRPr sz="1400"/>
            </a:lvl4pPr>
            <a:lvl5pPr lvl="4" rtl="0">
              <a:lnSpc>
                <a:spcPct val="115000"/>
              </a:lnSpc>
              <a:spcBef>
                <a:spcPts val="0"/>
              </a:spcBef>
              <a:buSzPct val="100000"/>
              <a:defRPr sz="1400"/>
            </a:lvl5pPr>
            <a:lvl6pPr lvl="5" rtl="0">
              <a:lnSpc>
                <a:spcPct val="115000"/>
              </a:lnSpc>
              <a:spcBef>
                <a:spcPts val="0"/>
              </a:spcBef>
              <a:buSzPct val="100000"/>
              <a:defRPr sz="1400"/>
            </a:lvl6pPr>
            <a:lvl7pPr lvl="6" rtl="0">
              <a:lnSpc>
                <a:spcPct val="115000"/>
              </a:lnSpc>
              <a:spcBef>
                <a:spcPts val="0"/>
              </a:spcBef>
              <a:buSzPct val="100000"/>
              <a:defRPr sz="1400"/>
            </a:lvl7pPr>
            <a:lvl8pPr lvl="7" rtl="0">
              <a:lnSpc>
                <a:spcPct val="115000"/>
              </a:lnSpc>
              <a:spcBef>
                <a:spcPts val="0"/>
              </a:spcBef>
              <a:buSzPct val="100000"/>
              <a:defRPr sz="1400"/>
            </a:lvl8pPr>
            <a:lvl9pPr lvl="8" rtl="0">
              <a:lnSpc>
                <a:spcPct val="115000"/>
              </a:lnSpc>
              <a:spcBef>
                <a:spcPts val="0"/>
              </a:spcBef>
              <a:buSzPct val="100000"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457200" y="282176"/>
            <a:ext cx="8229600" cy="5508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mpt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57200" y="282176"/>
            <a:ext cx="8229600" cy="550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Clr>
                <a:srgbClr val="434343"/>
              </a:buClr>
              <a:buSzPct val="100000"/>
              <a:buFont typeface="Roboto Condensed"/>
              <a:buNone/>
              <a:defRPr sz="2800" b="1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rtl="0">
              <a:spcBef>
                <a:spcPts val="0"/>
              </a:spcBef>
              <a:buClr>
                <a:srgbClr val="434343"/>
              </a:buClr>
              <a:buSzPct val="100000"/>
              <a:buNone/>
              <a:defRPr sz="3600" b="1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buClr>
                <a:srgbClr val="434343"/>
              </a:buClr>
              <a:buSzPct val="100000"/>
              <a:buNone/>
              <a:defRPr sz="3600" b="1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buClr>
                <a:srgbClr val="434343"/>
              </a:buClr>
              <a:buSzPct val="100000"/>
              <a:buNone/>
              <a:defRPr sz="3600" b="1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buClr>
                <a:srgbClr val="434343"/>
              </a:buClr>
              <a:buSzPct val="100000"/>
              <a:buNone/>
              <a:defRPr sz="3600" b="1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buClr>
                <a:srgbClr val="434343"/>
              </a:buClr>
              <a:buSzPct val="100000"/>
              <a:buNone/>
              <a:defRPr sz="3600" b="1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buClr>
                <a:srgbClr val="434343"/>
              </a:buClr>
              <a:buSzPct val="100000"/>
              <a:buNone/>
              <a:defRPr sz="3600" b="1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buClr>
                <a:srgbClr val="434343"/>
              </a:buClr>
              <a:buSzPct val="100000"/>
              <a:buNone/>
              <a:defRPr sz="3600" b="1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buClr>
                <a:srgbClr val="434343"/>
              </a:buClr>
              <a:buSzPct val="100000"/>
              <a:buNone/>
              <a:defRPr sz="36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57200" y="819150"/>
            <a:ext cx="8229600" cy="3615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600"/>
              </a:spcBef>
              <a:buClr>
                <a:srgbClr val="434343"/>
              </a:buClr>
              <a:buSzPct val="100000"/>
              <a:buFont typeface="Roboto"/>
              <a:buChar char=" "/>
              <a:defRPr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15000"/>
              </a:lnSpc>
              <a:spcBef>
                <a:spcPts val="480"/>
              </a:spcBef>
              <a:buClr>
                <a:srgbClr val="434343"/>
              </a:buClr>
              <a:buSzPct val="100000"/>
              <a:buFont typeface="Roboto"/>
              <a:buChar char="∘"/>
              <a:defRPr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lnSpc>
                <a:spcPct val="115000"/>
              </a:lnSpc>
              <a:spcBef>
                <a:spcPts val="480"/>
              </a:spcBef>
              <a:buClr>
                <a:srgbClr val="434343"/>
              </a:buClr>
              <a:buSzPct val="100000"/>
              <a:buFont typeface="Roboto"/>
              <a:buChar char="·"/>
              <a:defRPr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lnSpc>
                <a:spcPct val="115000"/>
              </a:lnSpc>
              <a:spcBef>
                <a:spcPts val="360"/>
              </a:spcBef>
              <a:buClr>
                <a:srgbClr val="434343"/>
              </a:buClr>
              <a:buSzPct val="100000"/>
              <a:buFont typeface="Roboto"/>
              <a:buChar char="·"/>
              <a:defRPr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lnSpc>
                <a:spcPct val="115000"/>
              </a:lnSpc>
              <a:spcBef>
                <a:spcPts val="360"/>
              </a:spcBef>
              <a:buClr>
                <a:srgbClr val="434343"/>
              </a:buClr>
              <a:buSzPct val="100000"/>
              <a:buFont typeface="Roboto"/>
              <a:buChar char="·"/>
              <a:defRPr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lnSpc>
                <a:spcPct val="115000"/>
              </a:lnSpc>
              <a:spcBef>
                <a:spcPts val="360"/>
              </a:spcBef>
              <a:buClr>
                <a:srgbClr val="434343"/>
              </a:buClr>
              <a:buSzPct val="100000"/>
              <a:buFont typeface="Roboto"/>
              <a:buChar char="·"/>
              <a:defRPr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lnSpc>
                <a:spcPct val="115000"/>
              </a:lnSpc>
              <a:spcBef>
                <a:spcPts val="360"/>
              </a:spcBef>
              <a:buClr>
                <a:srgbClr val="434343"/>
              </a:buClr>
              <a:buSzPct val="100000"/>
              <a:buFont typeface="Roboto"/>
              <a:buChar char="·"/>
              <a:defRPr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lnSpc>
                <a:spcPct val="115000"/>
              </a:lnSpc>
              <a:spcBef>
                <a:spcPts val="360"/>
              </a:spcBef>
              <a:buClr>
                <a:srgbClr val="434343"/>
              </a:buClr>
              <a:buSzPct val="100000"/>
              <a:buFont typeface="Roboto"/>
              <a:buChar char="·"/>
              <a:defRPr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lnSpc>
                <a:spcPct val="115000"/>
              </a:lnSpc>
              <a:spcBef>
                <a:spcPts val="360"/>
              </a:spcBef>
              <a:buClr>
                <a:srgbClr val="434343"/>
              </a:buClr>
              <a:buSzPct val="100000"/>
              <a:buFont typeface="Roboto"/>
              <a:buChar char="·"/>
              <a:defRPr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/>
          <p:nvPr/>
        </p:nvSpPr>
        <p:spPr>
          <a:xfrm>
            <a:off x="0" y="4434850"/>
            <a:ext cx="8860800" cy="550800"/>
          </a:xfrm>
          <a:prstGeom prst="rect">
            <a:avLst/>
          </a:prstGeom>
          <a:solidFill>
            <a:srgbClr val="F9AB0C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9" name="Shape 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0308" y="4586462"/>
            <a:ext cx="1414558" cy="25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Shape 10" descr="footer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37725" y="4175770"/>
            <a:ext cx="926400" cy="935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 txBox="1"/>
          <p:nvPr/>
        </p:nvSpPr>
        <p:spPr>
          <a:xfrm>
            <a:off x="2080025" y="4536800"/>
            <a:ext cx="5676000" cy="352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s-ES" sz="1200" dirty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Luis Ruiz ( </a:t>
            </a:r>
            <a:r>
              <a:rPr lang="es-ES" sz="1200" b="1" dirty="0">
                <a:solidFill>
                  <a:schemeClr val="accent1">
                    <a:lumMod val="50000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rPr>
              <a:t>@</a:t>
            </a:r>
            <a:r>
              <a:rPr lang="es-ES" sz="1200" b="1" dirty="0" err="1">
                <a:solidFill>
                  <a:schemeClr val="accent1">
                    <a:lumMod val="50000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rPr>
              <a:t>luisruizpavon</a:t>
            </a:r>
            <a:r>
              <a:rPr lang="es-ES" sz="1200" b="1" dirty="0">
                <a:solidFill>
                  <a:schemeClr val="accent1">
                    <a:lumMod val="50000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r>
              <a:rPr lang="es-ES" sz="1200" dirty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) &amp;</a:t>
            </a:r>
            <a:r>
              <a:rPr lang="es" sz="1200" dirty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r>
              <a:rPr lang="es-ES" sz="1200" dirty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Carlos Bastos</a:t>
            </a:r>
            <a:r>
              <a:rPr lang="es" sz="1200" dirty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 ( </a:t>
            </a:r>
            <a:r>
              <a:rPr lang="es" sz="1200" b="1" dirty="0">
                <a:solidFill>
                  <a:schemeClr val="accent1">
                    <a:lumMod val="50000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rPr>
              <a:t>@</a:t>
            </a:r>
            <a:r>
              <a:rPr lang="es-ES" sz="1200" b="1" dirty="0" err="1">
                <a:solidFill>
                  <a:schemeClr val="accent1">
                    <a:lumMod val="50000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rPr>
              <a:t>cbastospc</a:t>
            </a:r>
            <a:r>
              <a:rPr lang="es-ES" sz="1200" b="1" dirty="0">
                <a:solidFill>
                  <a:schemeClr val="accent1">
                    <a:lumMod val="50000"/>
                  </a:schemeClr>
                </a:solidFill>
                <a:latin typeface="Roboto Light"/>
                <a:ea typeface="Roboto Light"/>
                <a:cs typeface="Roboto Light"/>
                <a:sym typeface="Roboto Light"/>
              </a:rPr>
              <a:t> </a:t>
            </a:r>
            <a:r>
              <a:rPr lang="es-ES" sz="1200" dirty="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rPr>
              <a:t>)</a:t>
            </a:r>
            <a:endParaRPr lang="es" sz="1200" dirty="0">
              <a:solidFill>
                <a:srgbClr val="FFFFF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457200" y="205976"/>
            <a:ext cx="8229600" cy="563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Clr>
                <a:srgbClr val="434343"/>
              </a:buClr>
              <a:buSzPct val="100000"/>
              <a:buFont typeface="Roboto Light"/>
              <a:buNone/>
              <a:defRPr sz="24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spcBef>
                <a:spcPts val="0"/>
              </a:spcBef>
              <a:buClr>
                <a:srgbClr val="434343"/>
              </a:buClr>
              <a:buSzPct val="100000"/>
              <a:buNone/>
              <a:defRPr sz="3600" b="1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buClr>
                <a:srgbClr val="434343"/>
              </a:buClr>
              <a:buSzPct val="100000"/>
              <a:buNone/>
              <a:defRPr sz="3600" b="1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buClr>
                <a:srgbClr val="434343"/>
              </a:buClr>
              <a:buSzPct val="100000"/>
              <a:buNone/>
              <a:defRPr sz="3600" b="1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buClr>
                <a:srgbClr val="434343"/>
              </a:buClr>
              <a:buSzPct val="100000"/>
              <a:buNone/>
              <a:defRPr sz="3600" b="1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buClr>
                <a:srgbClr val="434343"/>
              </a:buClr>
              <a:buSzPct val="100000"/>
              <a:buNone/>
              <a:defRPr sz="3600" b="1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buClr>
                <a:srgbClr val="434343"/>
              </a:buClr>
              <a:buSzPct val="100000"/>
              <a:buNone/>
              <a:defRPr sz="3600" b="1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buClr>
                <a:srgbClr val="434343"/>
              </a:buClr>
              <a:buSzPct val="100000"/>
              <a:buNone/>
              <a:defRPr sz="3600" b="1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buClr>
                <a:srgbClr val="434343"/>
              </a:buClr>
              <a:buSzPct val="100000"/>
              <a:buNone/>
              <a:defRPr sz="3600" b="1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457200" y="849625"/>
            <a:ext cx="8229600" cy="3989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600"/>
              </a:spcBef>
              <a:buClr>
                <a:srgbClr val="434343"/>
              </a:buClr>
              <a:buSzPct val="100000"/>
              <a:buFont typeface="Roboto Light"/>
              <a:buChar char="·"/>
              <a:defRPr sz="18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lvl="1" rtl="0">
              <a:lnSpc>
                <a:spcPct val="115000"/>
              </a:lnSpc>
              <a:spcBef>
                <a:spcPts val="480"/>
              </a:spcBef>
              <a:buClr>
                <a:srgbClr val="434343"/>
              </a:buClr>
              <a:buSzPct val="100000"/>
              <a:buFont typeface="Roboto Light"/>
              <a:buChar char="∘"/>
              <a:defRPr sz="18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lvl="2" rtl="0">
              <a:lnSpc>
                <a:spcPct val="115000"/>
              </a:lnSpc>
              <a:spcBef>
                <a:spcPts val="480"/>
              </a:spcBef>
              <a:buClr>
                <a:srgbClr val="434343"/>
              </a:buClr>
              <a:buSzPct val="100000"/>
              <a:buFont typeface="Roboto Light"/>
              <a:buChar char="·"/>
              <a:defRPr sz="18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lvl="3" rtl="0">
              <a:lnSpc>
                <a:spcPct val="115000"/>
              </a:lnSpc>
              <a:spcBef>
                <a:spcPts val="360"/>
              </a:spcBef>
              <a:buClr>
                <a:srgbClr val="434343"/>
              </a:buClr>
              <a:buSzPct val="100000"/>
              <a:buFont typeface="Roboto Light"/>
              <a:buChar char="·"/>
              <a:defRPr sz="18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lvl="4" rtl="0">
              <a:lnSpc>
                <a:spcPct val="115000"/>
              </a:lnSpc>
              <a:spcBef>
                <a:spcPts val="360"/>
              </a:spcBef>
              <a:buClr>
                <a:srgbClr val="434343"/>
              </a:buClr>
              <a:buSzPct val="100000"/>
              <a:buFont typeface="Roboto Light"/>
              <a:buChar char="·"/>
              <a:defRPr sz="18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lvl="5" rtl="0">
              <a:lnSpc>
                <a:spcPct val="115000"/>
              </a:lnSpc>
              <a:spcBef>
                <a:spcPts val="360"/>
              </a:spcBef>
              <a:buClr>
                <a:srgbClr val="434343"/>
              </a:buClr>
              <a:buSzPct val="100000"/>
              <a:buFont typeface="Roboto Light"/>
              <a:buChar char="·"/>
              <a:defRPr sz="18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lvl="6" rtl="0">
              <a:lnSpc>
                <a:spcPct val="115000"/>
              </a:lnSpc>
              <a:spcBef>
                <a:spcPts val="360"/>
              </a:spcBef>
              <a:buClr>
                <a:srgbClr val="434343"/>
              </a:buClr>
              <a:buSzPct val="100000"/>
              <a:buFont typeface="Roboto Light"/>
              <a:buChar char="·"/>
              <a:defRPr sz="18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lvl="7" rtl="0">
              <a:lnSpc>
                <a:spcPct val="115000"/>
              </a:lnSpc>
              <a:spcBef>
                <a:spcPts val="360"/>
              </a:spcBef>
              <a:buClr>
                <a:srgbClr val="434343"/>
              </a:buClr>
              <a:buSzPct val="100000"/>
              <a:buFont typeface="Roboto Light"/>
              <a:buChar char="·"/>
              <a:defRPr sz="18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lvl="8" rtl="0">
              <a:lnSpc>
                <a:spcPct val="115000"/>
              </a:lnSpc>
              <a:spcBef>
                <a:spcPts val="360"/>
              </a:spcBef>
              <a:buClr>
                <a:srgbClr val="434343"/>
              </a:buClr>
              <a:buSzPct val="100000"/>
              <a:buFont typeface="Roboto Light"/>
              <a:buChar char="·"/>
              <a:defRPr sz="1800">
                <a:solidFill>
                  <a:srgbClr val="434343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3.png"/><Relationship Id="rId7" Type="http://schemas.openxmlformats.org/officeDocument/2006/relationships/hyperlink" Target="https://twitter.com/TheBatma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hyperlink" Target="https://twitter.com/cbastospc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domaindrivendev/Swashbuckle" TargetMode="External"/><Relationship Id="rId3" Type="http://schemas.openxmlformats.org/officeDocument/2006/relationships/hyperlink" Target="https://github.com/swagger-api/swagger-codegen" TargetMode="External"/><Relationship Id="rId7" Type="http://schemas.openxmlformats.org/officeDocument/2006/relationships/hyperlink" Target="https://github.com/Azure/autorest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ditor.swagger.io/" TargetMode="External"/><Relationship Id="rId5" Type="http://schemas.openxmlformats.org/officeDocument/2006/relationships/hyperlink" Target="https://inspector.swagger.io/builder" TargetMode="External"/><Relationship Id="rId4" Type="http://schemas.openxmlformats.org/officeDocument/2006/relationships/hyperlink" Target="https://swagger.io/swagger-ui/" TargetMode="External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ctrTitle" idx="4294967295"/>
          </p:nvPr>
        </p:nvSpPr>
        <p:spPr>
          <a:xfrm>
            <a:off x="2446894" y="496293"/>
            <a:ext cx="5684400" cy="991200"/>
          </a:xfrm>
          <a:prstGeom prst="rect">
            <a:avLst/>
          </a:prstGeom>
          <a:noFill/>
        </p:spPr>
        <p:txBody>
          <a:bodyPr wrap="square" lIns="91425" tIns="91425" rIns="91425" bIns="91425" anchor="t" anchorCtr="0">
            <a:noAutofit/>
          </a:bodyPr>
          <a:lstStyle/>
          <a:p>
            <a:pPr lvl="0" algn="l" rtl="0">
              <a:spcBef>
                <a:spcPts val="0"/>
              </a:spcBef>
              <a:buNone/>
            </a:pPr>
            <a:r>
              <a:rPr lang="es-ES" sz="3600" dirty="0" err="1"/>
              <a:t>Swagger</a:t>
            </a:r>
            <a:r>
              <a:rPr lang="es-ES" sz="3600" dirty="0"/>
              <a:t> </a:t>
            </a:r>
            <a:r>
              <a:rPr lang="es-ES" sz="3600" dirty="0" err="1"/>
              <a:t>code</a:t>
            </a:r>
            <a:r>
              <a:rPr lang="es-ES" sz="3600" dirty="0"/>
              <a:t> </a:t>
            </a:r>
            <a:r>
              <a:rPr lang="es-ES" sz="3600" dirty="0" err="1"/>
              <a:t>generation</a:t>
            </a:r>
            <a:endParaRPr lang="es" sz="3600" dirty="0"/>
          </a:p>
          <a:p>
            <a:pPr lvl="0"/>
            <a:r>
              <a:rPr lang="en-US" sz="2200" dirty="0" err="1"/>
              <a:t>Cuando</a:t>
            </a:r>
            <a:r>
              <a:rPr lang="en-US" sz="2200" dirty="0"/>
              <a:t> el </a:t>
            </a:r>
            <a:r>
              <a:rPr lang="en-US" sz="2200" b="1" i="1" dirty="0"/>
              <a:t>front</a:t>
            </a:r>
            <a:r>
              <a:rPr lang="en-US" sz="2200" dirty="0"/>
              <a:t> </a:t>
            </a:r>
            <a:r>
              <a:rPr lang="en-US" sz="2200" dirty="0" err="1"/>
              <a:t>encontró</a:t>
            </a:r>
            <a:r>
              <a:rPr lang="en-US" sz="2200" dirty="0"/>
              <a:t> al </a:t>
            </a:r>
            <a:r>
              <a:rPr lang="en-US" sz="2200" b="1" i="1" dirty="0"/>
              <a:t>back</a:t>
            </a:r>
            <a:endParaRPr lang="es" sz="2200" b="1" i="1" dirty="0"/>
          </a:p>
        </p:txBody>
      </p:sp>
      <p:pic>
        <p:nvPicPr>
          <p:cNvPr id="33" name="Shape 33"/>
          <p:cNvPicPr preferRelativeResize="0"/>
          <p:nvPr/>
        </p:nvPicPr>
        <p:blipFill>
          <a:blip r:embed="rId3">
            <a:alphaModFix amt="29000"/>
          </a:blip>
          <a:stretch>
            <a:fillRect/>
          </a:stretch>
        </p:blipFill>
        <p:spPr>
          <a:xfrm>
            <a:off x="7567325" y="671825"/>
            <a:ext cx="1414575" cy="347978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" name="Shape 34"/>
          <p:cNvPicPr preferRelativeResize="0"/>
          <p:nvPr/>
        </p:nvPicPr>
        <p:blipFill rotWithShape="1">
          <a:blip r:embed="rId4">
            <a:alphaModFix/>
          </a:blip>
          <a:srcRect l="10594"/>
          <a:stretch/>
        </p:blipFill>
        <p:spPr>
          <a:xfrm>
            <a:off x="0" y="0"/>
            <a:ext cx="23081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" name="Shape 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3100" y="4409900"/>
            <a:ext cx="1808616" cy="25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Shape 36"/>
          <p:cNvPicPr preferRelativeResize="0"/>
          <p:nvPr/>
        </p:nvPicPr>
        <p:blipFill>
          <a:blip r:embed="rId6"/>
          <a:stretch>
            <a:fillRect/>
          </a:stretch>
        </p:blipFill>
        <p:spPr>
          <a:xfrm>
            <a:off x="2662912" y="2915970"/>
            <a:ext cx="667895" cy="667895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Shape 37"/>
          <p:cNvSpPr txBox="1"/>
          <p:nvPr/>
        </p:nvSpPr>
        <p:spPr>
          <a:xfrm>
            <a:off x="3451672" y="2887825"/>
            <a:ext cx="4842900" cy="724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1800" dirty="0">
                <a:latin typeface="Roboto"/>
                <a:ea typeface="Roboto"/>
                <a:cs typeface="Roboto"/>
                <a:sym typeface="Roboto"/>
              </a:rPr>
              <a:t>Luis Ruiz Pavón</a:t>
            </a:r>
            <a:r>
              <a:rPr lang="es" sz="1800" dirty="0">
                <a:latin typeface="Roboto"/>
                <a:ea typeface="Roboto"/>
                <a:cs typeface="Roboto"/>
                <a:sym typeface="Roboto"/>
              </a:rPr>
              <a:t>(1980-</a:t>
            </a:r>
            <a:r>
              <a:rPr lang="en-US" sz="1800" dirty="0" err="1">
                <a:latin typeface="Roboto"/>
                <a:ea typeface="Roboto"/>
                <a:cs typeface="Roboto"/>
                <a:sym typeface="Roboto"/>
              </a:rPr>
              <a:t>DateTime.Now</a:t>
            </a:r>
            <a:r>
              <a:rPr lang="es" sz="1800" dirty="0">
                <a:latin typeface="Roboto"/>
                <a:ea typeface="Roboto"/>
                <a:cs typeface="Roboto"/>
                <a:sym typeface="Roboto"/>
              </a:rPr>
              <a:t>)</a:t>
            </a:r>
          </a:p>
          <a:p>
            <a:pPr lvl="0">
              <a:spcBef>
                <a:spcPts val="0"/>
              </a:spcBef>
              <a:buNone/>
            </a:pPr>
            <a:r>
              <a:rPr lang="es" u="sng" dirty="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7"/>
              </a:rPr>
              <a:t>@</a:t>
            </a:r>
            <a:r>
              <a:rPr lang="en-US" u="sng" dirty="0" err="1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7"/>
              </a:rPr>
              <a:t>luisruizpavon</a:t>
            </a:r>
            <a:endParaRPr lang="es" u="sng" dirty="0">
              <a:solidFill>
                <a:schemeClr val="hlink"/>
              </a:solidFill>
              <a:latin typeface="Roboto"/>
              <a:ea typeface="Roboto"/>
              <a:cs typeface="Roboto"/>
              <a:sym typeface="Roboto"/>
              <a:hlinkClick r:id="rId7"/>
            </a:endParaRPr>
          </a:p>
        </p:txBody>
      </p:sp>
      <p:pic>
        <p:nvPicPr>
          <p:cNvPr id="38" name="Shape 38"/>
          <p:cNvPicPr preferRelativeResize="0"/>
          <p:nvPr/>
        </p:nvPicPr>
        <p:blipFill>
          <a:blip r:embed="rId8"/>
          <a:stretch>
            <a:fillRect/>
          </a:stretch>
        </p:blipFill>
        <p:spPr>
          <a:xfrm>
            <a:off x="2662913" y="3752930"/>
            <a:ext cx="667894" cy="667894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Shape 39"/>
          <p:cNvSpPr txBox="1"/>
          <p:nvPr/>
        </p:nvSpPr>
        <p:spPr>
          <a:xfrm>
            <a:off x="3451655" y="3724775"/>
            <a:ext cx="4842900" cy="724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1800" dirty="0">
                <a:latin typeface="Roboto"/>
                <a:ea typeface="Roboto"/>
                <a:cs typeface="Roboto"/>
                <a:sym typeface="Roboto"/>
              </a:rPr>
              <a:t>Carlos Bastos (1989-new </a:t>
            </a:r>
            <a:r>
              <a:rPr lang="en-US" sz="1800" dirty="0" err="1">
                <a:latin typeface="Roboto"/>
                <a:ea typeface="Roboto"/>
                <a:cs typeface="Roboto"/>
                <a:sym typeface="Roboto"/>
              </a:rPr>
              <a:t>window.Date</a:t>
            </a:r>
            <a:r>
              <a:rPr lang="en-US" sz="1800" dirty="0">
                <a:latin typeface="Roboto"/>
                <a:ea typeface="Roboto"/>
                <a:cs typeface="Roboto"/>
                <a:sym typeface="Roboto"/>
              </a:rPr>
              <a:t>())</a:t>
            </a:r>
            <a:endParaRPr lang="es" sz="1800" dirty="0">
              <a:latin typeface="Roboto"/>
              <a:ea typeface="Roboto"/>
              <a:cs typeface="Roboto"/>
              <a:sym typeface="Roboto"/>
            </a:endParaRPr>
          </a:p>
          <a:p>
            <a:r>
              <a:rPr lang="es" u="sng" dirty="0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</a:rPr>
              <a:t>@</a:t>
            </a:r>
            <a:r>
              <a:rPr lang="en-US" u="sng" dirty="0" err="1">
                <a:hlinkClick r:id="rId9"/>
              </a:rPr>
              <a:t>cbastospc</a:t>
            </a:r>
            <a:endParaRPr lang="es" u="sng" dirty="0">
              <a:solidFill>
                <a:schemeClr val="hlink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" name="Shape 40"/>
          <p:cNvSpPr txBox="1"/>
          <p:nvPr/>
        </p:nvSpPr>
        <p:spPr>
          <a:xfrm>
            <a:off x="273100" y="4602140"/>
            <a:ext cx="1808700" cy="359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s" sz="10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MAD · NOV 24-25 · 2017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C6B5E-4E6C-4AC7-9914-4289C1FA4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</p:txBody>
      </p:sp>
      <p:pic>
        <p:nvPicPr>
          <p:cNvPr id="3" name="Picture 2" descr="http://www.gifbin.com/bin/032011/1299505990_mortar-launch-fail.gif">
            <a:extLst>
              <a:ext uri="{FF2B5EF4-FFF2-40B4-BE49-F238E27FC236}">
                <a16:creationId xmlns:a16="http://schemas.microsoft.com/office/drawing/2014/main" id="{6132303E-A887-4D21-BA4D-A4B5622BCAD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2750" y="1323975"/>
            <a:ext cx="3238500" cy="249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1527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C5A9A-933E-4205-B2FE-C257A508F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OpenAPI</a:t>
            </a:r>
            <a:r>
              <a:rPr lang="en-US" dirty="0"/>
              <a:t> Specification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0BCFA8-B3A5-435C-9D7F-3EC097154E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907721"/>
            <a:ext cx="8229600" cy="3615600"/>
          </a:xfrm>
        </p:spPr>
        <p:txBody>
          <a:bodyPr/>
          <a:lstStyle/>
          <a:p>
            <a:pPr algn="ctr">
              <a:buNone/>
            </a:pPr>
            <a:r>
              <a:rPr lang="en-US" dirty="0"/>
              <a:t>The </a:t>
            </a:r>
            <a:r>
              <a:rPr lang="en-US" b="1" dirty="0" err="1"/>
              <a:t>OpenAPI</a:t>
            </a:r>
            <a:r>
              <a:rPr lang="en-US" dirty="0"/>
              <a:t> Specification, originally known as the </a:t>
            </a:r>
            <a:r>
              <a:rPr lang="en-US" b="1" dirty="0"/>
              <a:t>Swagger Specification</a:t>
            </a:r>
            <a:r>
              <a:rPr lang="en-US" dirty="0"/>
              <a:t>, is a specification for machine-readable interface files for describing, producing, consuming, and visualizing REST APIs.</a:t>
            </a:r>
          </a:p>
        </p:txBody>
      </p:sp>
    </p:spTree>
    <p:extLst>
      <p:ext uri="{BB962C8B-B14F-4D97-AF65-F5344CB8AC3E}">
        <p14:creationId xmlns:p14="http://schemas.microsoft.com/office/powerpoint/2010/main" val="2777538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870BB-952B-4192-A0A0-FBAAA2BED4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OpenAPI</a:t>
            </a:r>
            <a:r>
              <a:rPr lang="es-ES" dirty="0"/>
              <a:t> </a:t>
            </a:r>
            <a:r>
              <a:rPr lang="es-ES" dirty="0" err="1"/>
              <a:t>Specification</a:t>
            </a:r>
            <a:r>
              <a:rPr lang="es-ES" dirty="0"/>
              <a:t> </a:t>
            </a:r>
            <a:r>
              <a:rPr lang="es-ES" dirty="0" err="1"/>
              <a:t>history</a:t>
            </a:r>
            <a:endParaRPr lang="es-E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74E4CD4-1BAC-45ED-8311-1B00338E5250}"/>
              </a:ext>
            </a:extLst>
          </p:cNvPr>
          <p:cNvSpPr/>
          <p:nvPr/>
        </p:nvSpPr>
        <p:spPr>
          <a:xfrm>
            <a:off x="406404" y="2315553"/>
            <a:ext cx="8118313" cy="38066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6D9A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Diamond 5">
            <a:extLst>
              <a:ext uri="{FF2B5EF4-FFF2-40B4-BE49-F238E27FC236}">
                <a16:creationId xmlns:a16="http://schemas.microsoft.com/office/drawing/2014/main" id="{FF6B061F-72EA-476E-AD38-C58A6E8B34C5}"/>
              </a:ext>
            </a:extLst>
          </p:cNvPr>
          <p:cNvSpPr/>
          <p:nvPr/>
        </p:nvSpPr>
        <p:spPr>
          <a:xfrm>
            <a:off x="627991" y="1545602"/>
            <a:ext cx="378332" cy="380669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47B35C-2445-4ADB-8465-9E8B6619B385}"/>
              </a:ext>
            </a:extLst>
          </p:cNvPr>
          <p:cNvSpPr/>
          <p:nvPr/>
        </p:nvSpPr>
        <p:spPr>
          <a:xfrm>
            <a:off x="531230" y="2351999"/>
            <a:ext cx="695575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rgbClr val="222222"/>
                </a:solidFill>
                <a:latin typeface="Arial" panose="020B0604020202020204" pitchFamily="34" charset="0"/>
              </a:rPr>
              <a:t>2010             …           2015    March  …  </a:t>
            </a:r>
            <a:r>
              <a:rPr lang="es-ES" dirty="0" err="1">
                <a:solidFill>
                  <a:srgbClr val="222222"/>
                </a:solidFill>
                <a:latin typeface="Arial" panose="020B0604020202020204" pitchFamily="34" charset="0"/>
              </a:rPr>
              <a:t>November</a:t>
            </a:r>
            <a:r>
              <a:rPr lang="es-ES" dirty="0">
                <a:solidFill>
                  <a:srgbClr val="222222"/>
                </a:solidFill>
                <a:latin typeface="Arial" panose="020B0604020202020204" pitchFamily="34" charset="0"/>
              </a:rPr>
              <a:t>       2016    </a:t>
            </a:r>
            <a:r>
              <a:rPr lang="es-ES" dirty="0" err="1">
                <a:solidFill>
                  <a:srgbClr val="222222"/>
                </a:solidFill>
                <a:latin typeface="Arial" panose="020B0604020202020204" pitchFamily="34" charset="0"/>
              </a:rPr>
              <a:t>January</a:t>
            </a:r>
            <a:r>
              <a:rPr lang="es-ES" dirty="0">
                <a:solidFill>
                  <a:srgbClr val="222222"/>
                </a:solidFill>
                <a:latin typeface="Arial" panose="020B0604020202020204" pitchFamily="34" charset="0"/>
              </a:rPr>
              <a:t>   …     2017    </a:t>
            </a:r>
            <a:endParaRPr lang="es-E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5815DED-2423-4F7E-940E-68276A9A83C8}"/>
              </a:ext>
            </a:extLst>
          </p:cNvPr>
          <p:cNvSpPr/>
          <p:nvPr/>
        </p:nvSpPr>
        <p:spPr>
          <a:xfrm>
            <a:off x="970331" y="1366603"/>
            <a:ext cx="1875835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b="1" dirty="0" err="1">
                <a:solidFill>
                  <a:schemeClr val="tx1"/>
                </a:solidFill>
                <a:latin typeface="arial" panose="020B0604020202020204" pitchFamily="34" charset="0"/>
              </a:rPr>
              <a:t>Swagger</a:t>
            </a:r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</a:p>
          <a:p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</a:rPr>
              <a:t>date </a:t>
            </a:r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of</a:t>
            </a:r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birth</a:t>
            </a:r>
            <a:endParaRPr lang="es-E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es-ES" dirty="0" err="1"/>
              <a:t>Reverb</a:t>
            </a:r>
            <a:r>
              <a:rPr lang="es-ES" dirty="0"/>
              <a:t> Technologies</a:t>
            </a:r>
            <a:endParaRPr lang="es-ES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288F46B-6DBC-41B8-B6AE-776664E3D482}"/>
              </a:ext>
            </a:extLst>
          </p:cNvPr>
          <p:cNvCxnSpPr>
            <a:cxnSpLocks/>
            <a:stCxn id="6" idx="2"/>
          </p:cNvCxnSpPr>
          <p:nvPr/>
        </p:nvCxnSpPr>
        <p:spPr>
          <a:xfrm>
            <a:off x="817157" y="1926271"/>
            <a:ext cx="0" cy="389282"/>
          </a:xfrm>
          <a:prstGeom prst="line">
            <a:avLst/>
          </a:prstGeom>
          <a:ln w="28575">
            <a:solidFill>
              <a:srgbClr val="3270A3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Diamond 11">
            <a:extLst>
              <a:ext uri="{FF2B5EF4-FFF2-40B4-BE49-F238E27FC236}">
                <a16:creationId xmlns:a16="http://schemas.microsoft.com/office/drawing/2014/main" id="{465B4EF6-9C1E-46DB-AE27-75E4ED7C2D0F}"/>
              </a:ext>
            </a:extLst>
          </p:cNvPr>
          <p:cNvSpPr/>
          <p:nvPr/>
        </p:nvSpPr>
        <p:spPr>
          <a:xfrm>
            <a:off x="3021100" y="1545602"/>
            <a:ext cx="378332" cy="380669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BE2BF73-7C45-4CD7-8CFD-089A2D8C8F46}"/>
              </a:ext>
            </a:extLst>
          </p:cNvPr>
          <p:cNvSpPr/>
          <p:nvPr/>
        </p:nvSpPr>
        <p:spPr>
          <a:xfrm>
            <a:off x="3419403" y="1366603"/>
            <a:ext cx="1140056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Adquired</a:t>
            </a:r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by</a:t>
            </a:r>
            <a:endParaRPr lang="es-E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SmartBear</a:t>
            </a:r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</a:p>
          <a:p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</a:rPr>
              <a:t>Software</a:t>
            </a:r>
            <a:endParaRPr lang="es-ES" dirty="0">
              <a:solidFill>
                <a:schemeClr val="tx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4D32471-ECD3-4125-BA02-2B78A8ED619B}"/>
              </a:ext>
            </a:extLst>
          </p:cNvPr>
          <p:cNvCxnSpPr>
            <a:cxnSpLocks/>
            <a:stCxn id="12" idx="2"/>
          </p:cNvCxnSpPr>
          <p:nvPr/>
        </p:nvCxnSpPr>
        <p:spPr>
          <a:xfrm>
            <a:off x="3210266" y="1926271"/>
            <a:ext cx="0" cy="389282"/>
          </a:xfrm>
          <a:prstGeom prst="line">
            <a:avLst/>
          </a:prstGeom>
          <a:ln w="28575">
            <a:solidFill>
              <a:srgbClr val="3270A3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Diamond 14">
            <a:extLst>
              <a:ext uri="{FF2B5EF4-FFF2-40B4-BE49-F238E27FC236}">
                <a16:creationId xmlns:a16="http://schemas.microsoft.com/office/drawing/2014/main" id="{E2E1E97A-F9B4-4AD8-AD3C-8F182757095A}"/>
              </a:ext>
            </a:extLst>
          </p:cNvPr>
          <p:cNvSpPr/>
          <p:nvPr/>
        </p:nvSpPr>
        <p:spPr>
          <a:xfrm>
            <a:off x="4020168" y="3085503"/>
            <a:ext cx="378332" cy="380669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88BEFA0-AB12-465A-8E6F-2F4F1DF345CB}"/>
              </a:ext>
            </a:extLst>
          </p:cNvPr>
          <p:cNvSpPr/>
          <p:nvPr/>
        </p:nvSpPr>
        <p:spPr>
          <a:xfrm>
            <a:off x="4451050" y="2989118"/>
            <a:ext cx="203453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Anounced</a:t>
            </a:r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creation</a:t>
            </a:r>
            <a:endParaRPr lang="es-E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of</a:t>
            </a:r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OpenApi</a:t>
            </a:r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Initiative</a:t>
            </a:r>
            <a:endParaRPr lang="es-E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with</a:t>
            </a:r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</a:rPr>
              <a:t> IBM, Google, MS</a:t>
            </a:r>
          </a:p>
          <a:p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</a:rPr>
              <a:t>as </a:t>
            </a:r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founding</a:t>
            </a:r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member</a:t>
            </a:r>
            <a:endParaRPr lang="es-ES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5E76873-7B96-44DA-8155-A8653E923D27}"/>
              </a:ext>
            </a:extLst>
          </p:cNvPr>
          <p:cNvCxnSpPr>
            <a:cxnSpLocks/>
          </p:cNvCxnSpPr>
          <p:nvPr/>
        </p:nvCxnSpPr>
        <p:spPr>
          <a:xfrm>
            <a:off x="4209334" y="2696221"/>
            <a:ext cx="0" cy="389282"/>
          </a:xfrm>
          <a:prstGeom prst="line">
            <a:avLst/>
          </a:prstGeom>
          <a:ln w="28575">
            <a:solidFill>
              <a:srgbClr val="3270A3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Diamond 17">
            <a:extLst>
              <a:ext uri="{FF2B5EF4-FFF2-40B4-BE49-F238E27FC236}">
                <a16:creationId xmlns:a16="http://schemas.microsoft.com/office/drawing/2014/main" id="{6E426526-B0A9-4181-AEC9-34D0D1768337}"/>
              </a:ext>
            </a:extLst>
          </p:cNvPr>
          <p:cNvSpPr/>
          <p:nvPr/>
        </p:nvSpPr>
        <p:spPr>
          <a:xfrm>
            <a:off x="5719487" y="1545602"/>
            <a:ext cx="378332" cy="380669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65ED9A4-823C-48FD-999B-0D6E62FF4550}"/>
              </a:ext>
            </a:extLst>
          </p:cNvPr>
          <p:cNvSpPr/>
          <p:nvPr/>
        </p:nvSpPr>
        <p:spPr>
          <a:xfrm>
            <a:off x="6120616" y="1366603"/>
            <a:ext cx="2302233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Swagger</a:t>
            </a:r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renamed</a:t>
            </a:r>
            <a:endParaRPr lang="es-E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to</a:t>
            </a:r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b="1" dirty="0" err="1">
                <a:solidFill>
                  <a:schemeClr val="tx1"/>
                </a:solidFill>
                <a:latin typeface="arial" panose="020B0604020202020204" pitchFamily="34" charset="0"/>
              </a:rPr>
              <a:t>OpenAPI</a:t>
            </a:r>
            <a:r>
              <a:rPr lang="es-ES" b="1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b="1" dirty="0" err="1">
                <a:solidFill>
                  <a:schemeClr val="tx1"/>
                </a:solidFill>
                <a:latin typeface="arial" panose="020B0604020202020204" pitchFamily="34" charset="0"/>
              </a:rPr>
              <a:t>Specification</a:t>
            </a:r>
            <a:endParaRPr lang="es-ES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</a:rPr>
              <a:t>And moved </a:t>
            </a:r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to</a:t>
            </a:r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github</a:t>
            </a:r>
            <a:endParaRPr lang="es-ES" dirty="0">
              <a:solidFill>
                <a:schemeClr val="tx1"/>
              </a:solidFill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22FCD5A-0866-41CA-B40A-96C46BA9FA8A}"/>
              </a:ext>
            </a:extLst>
          </p:cNvPr>
          <p:cNvCxnSpPr>
            <a:cxnSpLocks/>
            <a:stCxn id="18" idx="2"/>
          </p:cNvCxnSpPr>
          <p:nvPr/>
        </p:nvCxnSpPr>
        <p:spPr>
          <a:xfrm>
            <a:off x="5908653" y="1926271"/>
            <a:ext cx="0" cy="389282"/>
          </a:xfrm>
          <a:prstGeom prst="line">
            <a:avLst/>
          </a:prstGeom>
          <a:ln w="28575">
            <a:solidFill>
              <a:srgbClr val="3270A3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Diamond 20">
            <a:extLst>
              <a:ext uri="{FF2B5EF4-FFF2-40B4-BE49-F238E27FC236}">
                <a16:creationId xmlns:a16="http://schemas.microsoft.com/office/drawing/2014/main" id="{B39D68E1-D524-4CF5-837C-5C2E8C3AAF00}"/>
              </a:ext>
            </a:extLst>
          </p:cNvPr>
          <p:cNvSpPr/>
          <p:nvPr/>
        </p:nvSpPr>
        <p:spPr>
          <a:xfrm>
            <a:off x="6808162" y="3087366"/>
            <a:ext cx="378332" cy="380669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B2E15B7-598D-4B8F-8107-B4414D0F294F}"/>
              </a:ext>
            </a:extLst>
          </p:cNvPr>
          <p:cNvSpPr/>
          <p:nvPr/>
        </p:nvSpPr>
        <p:spPr>
          <a:xfrm>
            <a:off x="7186493" y="2989118"/>
            <a:ext cx="1757212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MuleSoft</a:t>
            </a:r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joined</a:t>
            </a:r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</a:p>
          <a:p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the</a:t>
            </a:r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</a:rPr>
              <a:t> OAS and </a:t>
            </a:r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added</a:t>
            </a:r>
            <a:endParaRPr lang="es-E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</a:rPr>
              <a:t>RAML </a:t>
            </a:r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to</a:t>
            </a:r>
            <a:r>
              <a:rPr lang="es-ES" dirty="0">
                <a:solidFill>
                  <a:schemeClr val="tx1"/>
                </a:solidFill>
                <a:latin typeface="arial" panose="020B0604020202020204" pitchFamily="34" charset="0"/>
              </a:rPr>
              <a:t> OAS </a:t>
            </a:r>
          </a:p>
          <a:p>
            <a:r>
              <a:rPr lang="es-ES" dirty="0" err="1">
                <a:solidFill>
                  <a:schemeClr val="tx1"/>
                </a:solidFill>
                <a:latin typeface="arial" panose="020B0604020202020204" pitchFamily="34" charset="0"/>
              </a:rPr>
              <a:t>transformations</a:t>
            </a:r>
            <a:endParaRPr lang="es-ES" dirty="0">
              <a:solidFill>
                <a:schemeClr val="tx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606B489-76CE-49D8-B2F5-8AB966F7981A}"/>
              </a:ext>
            </a:extLst>
          </p:cNvPr>
          <p:cNvCxnSpPr>
            <a:cxnSpLocks/>
          </p:cNvCxnSpPr>
          <p:nvPr/>
        </p:nvCxnSpPr>
        <p:spPr>
          <a:xfrm>
            <a:off x="6997328" y="2698084"/>
            <a:ext cx="0" cy="389282"/>
          </a:xfrm>
          <a:prstGeom prst="line">
            <a:avLst/>
          </a:prstGeom>
          <a:ln w="28575">
            <a:solidFill>
              <a:srgbClr val="3270A3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54703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EFDDA-1601-4DE7-9157-749E4283F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2176"/>
            <a:ext cx="8229600" cy="550800"/>
          </a:xfrm>
        </p:spPr>
        <p:txBody>
          <a:bodyPr/>
          <a:lstStyle/>
          <a:p>
            <a:r>
              <a:rPr lang="en-US" dirty="0"/>
              <a:t>Swagger tools</a:t>
            </a:r>
          </a:p>
        </p:txBody>
      </p:sp>
      <p:pic>
        <p:nvPicPr>
          <p:cNvPr id="1026" name="Picture 2" descr="Resultado de imagen de swagger">
            <a:extLst>
              <a:ext uri="{FF2B5EF4-FFF2-40B4-BE49-F238E27FC236}">
                <a16:creationId xmlns:a16="http://schemas.microsoft.com/office/drawing/2014/main" id="{5990E8DC-17D1-4B18-B0DE-D258568BCA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1869" y="2302593"/>
            <a:ext cx="738885" cy="738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A8E7F78-BA58-499F-9AA2-F2CC30B8A45D}"/>
              </a:ext>
            </a:extLst>
          </p:cNvPr>
          <p:cNvSpPr/>
          <p:nvPr/>
        </p:nvSpPr>
        <p:spPr>
          <a:xfrm>
            <a:off x="5416954" y="1908172"/>
            <a:ext cx="166744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Swagger </a:t>
            </a:r>
            <a:r>
              <a:rPr lang="en-US" dirty="0" err="1">
                <a:hlinkClick r:id="rId3"/>
              </a:rPr>
              <a:t>Codegen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A847C61-0350-4ED6-B7B7-149347B61947}"/>
              </a:ext>
            </a:extLst>
          </p:cNvPr>
          <p:cNvSpPr/>
          <p:nvPr/>
        </p:nvSpPr>
        <p:spPr>
          <a:xfrm>
            <a:off x="5416954" y="2292892"/>
            <a:ext cx="112082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4"/>
              </a:rPr>
              <a:t>Swagger UI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7BDBD26-D742-4311-82BE-238AFB8555E4}"/>
              </a:ext>
            </a:extLst>
          </p:cNvPr>
          <p:cNvSpPr/>
          <p:nvPr/>
        </p:nvSpPr>
        <p:spPr>
          <a:xfrm>
            <a:off x="5416954" y="2672035"/>
            <a:ext cx="167706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5"/>
              </a:rPr>
              <a:t>Swagger Inspector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551FCB-D8C4-4563-ADDA-B8E6EAB5B453}"/>
              </a:ext>
            </a:extLst>
          </p:cNvPr>
          <p:cNvSpPr/>
          <p:nvPr/>
        </p:nvSpPr>
        <p:spPr>
          <a:xfrm>
            <a:off x="1774229" y="2302593"/>
            <a:ext cx="140936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6"/>
              </a:rPr>
              <a:t>Swagger Editor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BA4C4AE-ECDA-463C-98B7-F442E1F80E43}"/>
              </a:ext>
            </a:extLst>
          </p:cNvPr>
          <p:cNvSpPr/>
          <p:nvPr/>
        </p:nvSpPr>
        <p:spPr>
          <a:xfrm>
            <a:off x="5416954" y="3420032"/>
            <a:ext cx="5022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400" b="1" dirty="0">
                <a:solidFill>
                  <a:srgbClr val="1155CC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16D62E7-8213-4195-B97D-A157E0E346C7}"/>
              </a:ext>
            </a:extLst>
          </p:cNvPr>
          <p:cNvSpPr/>
          <p:nvPr/>
        </p:nvSpPr>
        <p:spPr>
          <a:xfrm>
            <a:off x="1814765" y="3131530"/>
            <a:ext cx="4924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sz="2400" b="1" dirty="0">
                <a:solidFill>
                  <a:srgbClr val="1155CC"/>
                </a:solidFill>
                <a:latin typeface="+mj-lt"/>
              </a:rPr>
              <a:t>…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52ABD3-3995-48BA-BD07-2597C8655EE7}"/>
              </a:ext>
            </a:extLst>
          </p:cNvPr>
          <p:cNvSpPr/>
          <p:nvPr/>
        </p:nvSpPr>
        <p:spPr>
          <a:xfrm>
            <a:off x="1818413" y="1261803"/>
            <a:ext cx="155202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6D9A00"/>
                </a:solidFill>
              </a:rPr>
              <a:t>Generators</a:t>
            </a:r>
            <a:endParaRPr lang="es-ES" sz="2400" b="1" dirty="0">
              <a:solidFill>
                <a:srgbClr val="6D9A0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6748714-218A-46E1-8343-996911D889D7}"/>
              </a:ext>
            </a:extLst>
          </p:cNvPr>
          <p:cNvSpPr/>
          <p:nvPr/>
        </p:nvSpPr>
        <p:spPr>
          <a:xfrm>
            <a:off x="5416954" y="1261803"/>
            <a:ext cx="15969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>
                <a:solidFill>
                  <a:srgbClr val="6D9A00"/>
                </a:solidFill>
              </a:rPr>
              <a:t>Consumers</a:t>
            </a:r>
            <a:endParaRPr lang="es-ES" sz="2400" b="1" dirty="0">
              <a:solidFill>
                <a:srgbClr val="6D9A00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984D294-7BAA-400D-A030-80091B99B4CC}"/>
              </a:ext>
            </a:extLst>
          </p:cNvPr>
          <p:cNvSpPr/>
          <p:nvPr/>
        </p:nvSpPr>
        <p:spPr>
          <a:xfrm>
            <a:off x="3670181" y="1769672"/>
            <a:ext cx="146226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600" b="1" dirty="0">
                <a:solidFill>
                  <a:srgbClr val="6D9A00"/>
                </a:solidFill>
              </a:rPr>
              <a:t>Swagger</a:t>
            </a:r>
          </a:p>
          <a:p>
            <a:pPr algn="ctr"/>
            <a:r>
              <a:rPr lang="en-US" sz="1600" b="1" dirty="0">
                <a:solidFill>
                  <a:srgbClr val="6D9A00"/>
                </a:solidFill>
              </a:rPr>
              <a:t>Specification</a:t>
            </a:r>
            <a:endParaRPr lang="es-ES" sz="1600" b="1" dirty="0">
              <a:solidFill>
                <a:srgbClr val="6D9A00"/>
              </a:solidFill>
            </a:endParaRPr>
          </a:p>
        </p:txBody>
      </p:sp>
      <p:sp>
        <p:nvSpPr>
          <p:cNvPr id="19" name="Right Brace 18">
            <a:extLst>
              <a:ext uri="{FF2B5EF4-FFF2-40B4-BE49-F238E27FC236}">
                <a16:creationId xmlns:a16="http://schemas.microsoft.com/office/drawing/2014/main" id="{0B61F86A-C2B7-4A1D-BE57-E7A0282075B8}"/>
              </a:ext>
            </a:extLst>
          </p:cNvPr>
          <p:cNvSpPr/>
          <p:nvPr/>
        </p:nvSpPr>
        <p:spPr>
          <a:xfrm>
            <a:off x="3474073" y="1261803"/>
            <a:ext cx="298704" cy="2597090"/>
          </a:xfrm>
          <a:prstGeom prst="rightBrace">
            <a:avLst>
              <a:gd name="adj1" fmla="val 8333"/>
              <a:gd name="adj2" fmla="val 53693"/>
            </a:avLst>
          </a:prstGeom>
          <a:ln w="28575">
            <a:solidFill>
              <a:srgbClr val="6D9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Right Brace 20">
            <a:extLst>
              <a:ext uri="{FF2B5EF4-FFF2-40B4-BE49-F238E27FC236}">
                <a16:creationId xmlns:a16="http://schemas.microsoft.com/office/drawing/2014/main" id="{B4FEEFA1-495D-4347-8E27-E1A25F2C4936}"/>
              </a:ext>
            </a:extLst>
          </p:cNvPr>
          <p:cNvSpPr/>
          <p:nvPr/>
        </p:nvSpPr>
        <p:spPr>
          <a:xfrm rot="10800000">
            <a:off x="5025898" y="1261803"/>
            <a:ext cx="298704" cy="2597089"/>
          </a:xfrm>
          <a:prstGeom prst="rightBrace">
            <a:avLst>
              <a:gd name="adj1" fmla="val 8333"/>
              <a:gd name="adj2" fmla="val 47013"/>
            </a:avLst>
          </a:prstGeom>
          <a:ln w="28575">
            <a:solidFill>
              <a:srgbClr val="6D9A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DB9BF28-828B-4DAA-9AFF-18E11E7CA79E}"/>
              </a:ext>
            </a:extLst>
          </p:cNvPr>
          <p:cNvSpPr/>
          <p:nvPr/>
        </p:nvSpPr>
        <p:spPr>
          <a:xfrm>
            <a:off x="5416954" y="3165895"/>
            <a:ext cx="85151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7"/>
              </a:rPr>
              <a:t>Autorest</a:t>
            </a:r>
            <a:endParaRPr lang="es-E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3519396-CD87-415E-A405-49DEA84D418A}"/>
              </a:ext>
            </a:extLst>
          </p:cNvPr>
          <p:cNvSpPr/>
          <p:nvPr/>
        </p:nvSpPr>
        <p:spPr>
          <a:xfrm>
            <a:off x="1774229" y="2825923"/>
            <a:ext cx="128112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dirty="0">
                <a:solidFill>
                  <a:srgbClr val="24292E"/>
                </a:solidFill>
                <a:latin typeface="+mj-lt"/>
                <a:hlinkClick r:id="rId8"/>
              </a:rPr>
              <a:t>Swashbuckle</a:t>
            </a:r>
            <a:r>
              <a:rPr lang="es-ES" dirty="0">
                <a:solidFill>
                  <a:srgbClr val="24292E"/>
                </a:solidFill>
                <a:latin typeface="+mj-lt"/>
              </a:rPr>
              <a:t> </a:t>
            </a:r>
            <a:endParaRPr lang="es-ES" dirty="0">
              <a:latin typeface="+mj-lt"/>
            </a:endParaRPr>
          </a:p>
        </p:txBody>
      </p:sp>
      <p:pic>
        <p:nvPicPr>
          <p:cNvPr id="1028" name="Picture 4" descr="Resultado de imagen de bombilla">
            <a:extLst>
              <a:ext uri="{FF2B5EF4-FFF2-40B4-BE49-F238E27FC236}">
                <a16:creationId xmlns:a16="http://schemas.microsoft.com/office/drawing/2014/main" id="{B354ACE2-A204-4646-B038-BB2E43DD26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2414" y="2714811"/>
            <a:ext cx="529999" cy="529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4" descr="Resultado de imagen de bombilla">
            <a:extLst>
              <a:ext uri="{FF2B5EF4-FFF2-40B4-BE49-F238E27FC236}">
                <a16:creationId xmlns:a16="http://schemas.microsoft.com/office/drawing/2014/main" id="{0942698D-5480-4652-9894-1E259B9AAB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2722" y="3087985"/>
            <a:ext cx="529999" cy="529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3272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041AFC-97C0-4CB9-9402-054E19A5F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9784" y="1328934"/>
            <a:ext cx="4624432" cy="248563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1FA1334B-33BC-4793-8D2E-73343FA60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2176"/>
            <a:ext cx="8229600" cy="550800"/>
          </a:xfrm>
        </p:spPr>
        <p:txBody>
          <a:bodyPr/>
          <a:lstStyle/>
          <a:p>
            <a:r>
              <a:rPr lang="en-US" dirty="0"/>
              <a:t>Eureka…!</a:t>
            </a:r>
          </a:p>
        </p:txBody>
      </p:sp>
    </p:spTree>
    <p:extLst>
      <p:ext uri="{BB962C8B-B14F-4D97-AF65-F5344CB8AC3E}">
        <p14:creationId xmlns:p14="http://schemas.microsoft.com/office/powerpoint/2010/main" val="1553884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791A9F-8AD0-408B-94AD-B0F29A434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NSWAG </a:t>
            </a:r>
            <a:r>
              <a:rPr lang="es-ES" dirty="0" err="1"/>
              <a:t>toolchain</a:t>
            </a:r>
            <a:endParaRPr lang="es-E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94A860-31E5-4D0D-A01B-DA9104E8F1C6}"/>
              </a:ext>
            </a:extLst>
          </p:cNvPr>
          <p:cNvSpPr/>
          <p:nvPr/>
        </p:nvSpPr>
        <p:spPr>
          <a:xfrm>
            <a:off x="961202" y="1199224"/>
            <a:ext cx="6147537" cy="349005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800" b="1" dirty="0">
                <a:solidFill>
                  <a:schemeClr val="bg1"/>
                </a:solidFill>
              </a:rPr>
              <a:t>NSWAG</a:t>
            </a:r>
            <a:endParaRPr lang="es-ES" b="1" dirty="0">
              <a:solidFill>
                <a:schemeClr val="bg1"/>
              </a:solidFill>
            </a:endParaRPr>
          </a:p>
        </p:txBody>
      </p:sp>
      <p:pic>
        <p:nvPicPr>
          <p:cNvPr id="7" name="Picture 2" descr="Resultado de imagen de swagger">
            <a:extLst>
              <a:ext uri="{FF2B5EF4-FFF2-40B4-BE49-F238E27FC236}">
                <a16:creationId xmlns:a16="http://schemas.microsoft.com/office/drawing/2014/main" id="{942E9CB7-B2B9-4C71-BBE4-F2CEA15306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2259" y="2505871"/>
            <a:ext cx="423416" cy="423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B713C06-BF6E-485B-A1AF-A881CB75C60F}"/>
              </a:ext>
            </a:extLst>
          </p:cNvPr>
          <p:cNvSpPr/>
          <p:nvPr/>
        </p:nvSpPr>
        <p:spPr>
          <a:xfrm>
            <a:off x="3429511" y="2919820"/>
            <a:ext cx="1168910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b="1" dirty="0">
                <a:solidFill>
                  <a:srgbClr val="6D9A00"/>
                </a:solidFill>
              </a:rPr>
              <a:t>swagger</a:t>
            </a:r>
            <a:r>
              <a:rPr lang="es-ES" sz="1200" b="1" dirty="0">
                <a:solidFill>
                  <a:srgbClr val="6D9A00"/>
                </a:solidFill>
              </a:rPr>
              <a:t>.</a:t>
            </a:r>
            <a:r>
              <a:rPr lang="es-ES" sz="1200" b="1" dirty="0" err="1">
                <a:solidFill>
                  <a:srgbClr val="6D9A00"/>
                </a:solidFill>
              </a:rPr>
              <a:t>json</a:t>
            </a:r>
            <a:endParaRPr lang="en-US" sz="1200" b="1" dirty="0">
              <a:solidFill>
                <a:srgbClr val="6D9A00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26E15D-0366-4C37-9BF0-A87F756E4080}"/>
              </a:ext>
            </a:extLst>
          </p:cNvPr>
          <p:cNvSpPr/>
          <p:nvPr/>
        </p:nvSpPr>
        <p:spPr>
          <a:xfrm>
            <a:off x="4679093" y="2148255"/>
            <a:ext cx="1158442" cy="169745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6D9A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F6B74E-FEFD-4F0F-AEB1-4DECA42B2139}"/>
              </a:ext>
            </a:extLst>
          </p:cNvPr>
          <p:cNvSpPr/>
          <p:nvPr/>
        </p:nvSpPr>
        <p:spPr>
          <a:xfrm>
            <a:off x="6061419" y="2148255"/>
            <a:ext cx="1047321" cy="16974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JavaScript</a:t>
            </a:r>
          </a:p>
          <a:p>
            <a:pPr algn="ctr"/>
            <a:r>
              <a:rPr lang="es-ES" dirty="0" err="1">
                <a:solidFill>
                  <a:schemeClr val="accent1">
                    <a:lumMod val="75000"/>
                  </a:schemeClr>
                </a:solidFill>
              </a:rPr>
              <a:t>Clients</a:t>
            </a:r>
            <a:endParaRPr lang="es-E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A6FA87C-2264-4B19-BBFF-3D673B03AA4A}"/>
              </a:ext>
            </a:extLst>
          </p:cNvPr>
          <p:cNvSpPr/>
          <p:nvPr/>
        </p:nvSpPr>
        <p:spPr>
          <a:xfrm>
            <a:off x="2187294" y="2148255"/>
            <a:ext cx="1158442" cy="1697450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rgbClr val="6D9A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0C0B33C-C3AB-406A-8973-45A87A1A8A32}"/>
              </a:ext>
            </a:extLst>
          </p:cNvPr>
          <p:cNvSpPr/>
          <p:nvPr/>
        </p:nvSpPr>
        <p:spPr>
          <a:xfrm>
            <a:off x="4850189" y="2797323"/>
            <a:ext cx="816249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sz="1200" b="1" dirty="0" err="1">
                <a:solidFill>
                  <a:srgbClr val="6D9A00"/>
                </a:solidFill>
              </a:rPr>
              <a:t>Autorest</a:t>
            </a:r>
            <a:endParaRPr lang="en-US" sz="1600" b="1" dirty="0">
              <a:solidFill>
                <a:srgbClr val="6D9A00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85DA683-70CD-41F7-89E9-891568BBD337}"/>
              </a:ext>
            </a:extLst>
          </p:cNvPr>
          <p:cNvSpPr/>
          <p:nvPr/>
        </p:nvSpPr>
        <p:spPr>
          <a:xfrm>
            <a:off x="2174440" y="2766546"/>
            <a:ext cx="121700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sz="1200" b="1" dirty="0">
                <a:solidFill>
                  <a:srgbClr val="6D9A00"/>
                </a:solidFill>
              </a:rPr>
              <a:t>Swashbuckle</a:t>
            </a:r>
            <a:r>
              <a:rPr lang="es-ES" sz="1600" b="1" dirty="0">
                <a:solidFill>
                  <a:srgbClr val="6D9A00"/>
                </a:solidFill>
              </a:rPr>
              <a:t> </a:t>
            </a:r>
            <a:endParaRPr lang="en-US" sz="1600" b="1" dirty="0">
              <a:solidFill>
                <a:srgbClr val="6D9A00"/>
              </a:solidFill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0DDE8774-56EF-4FCD-BE66-CEDEFFEEF6AC}"/>
              </a:ext>
            </a:extLst>
          </p:cNvPr>
          <p:cNvSpPr/>
          <p:nvPr/>
        </p:nvSpPr>
        <p:spPr>
          <a:xfrm>
            <a:off x="961202" y="1730751"/>
            <a:ext cx="6147537" cy="276999"/>
          </a:xfrm>
          <a:prstGeom prst="rightArrow">
            <a:avLst>
              <a:gd name="adj1" fmla="val 50000"/>
              <a:gd name="adj2" fmla="val 110003"/>
            </a:avLst>
          </a:prstGeom>
          <a:noFill/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EB5EC66-65A3-46D3-8886-ABF2B097B40B}"/>
              </a:ext>
            </a:extLst>
          </p:cNvPr>
          <p:cNvSpPr/>
          <p:nvPr/>
        </p:nvSpPr>
        <p:spPr>
          <a:xfrm>
            <a:off x="961202" y="2148255"/>
            <a:ext cx="1002207" cy="169745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.NET</a:t>
            </a:r>
          </a:p>
          <a:p>
            <a:pPr algn="ctr"/>
            <a:r>
              <a:rPr lang="es-ES" dirty="0" err="1">
                <a:solidFill>
                  <a:schemeClr val="accent1">
                    <a:lumMod val="75000"/>
                  </a:schemeClr>
                </a:solidFill>
              </a:rPr>
              <a:t>WebApi</a:t>
            </a:r>
            <a:endParaRPr lang="es-E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0C1301-2E3B-4190-B8C6-46AB407A09B7}"/>
              </a:ext>
            </a:extLst>
          </p:cNvPr>
          <p:cNvSpPr/>
          <p:nvPr/>
        </p:nvSpPr>
        <p:spPr>
          <a:xfrm>
            <a:off x="7332624" y="2153660"/>
            <a:ext cx="1047321" cy="2750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jQuery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1835794-FCE8-43F2-AD35-1333341D88BC}"/>
              </a:ext>
            </a:extLst>
          </p:cNvPr>
          <p:cNvSpPr/>
          <p:nvPr/>
        </p:nvSpPr>
        <p:spPr>
          <a:xfrm>
            <a:off x="7332624" y="2484225"/>
            <a:ext cx="1047321" cy="2750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Angular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917E9FC-D495-4F8C-B04A-8C56C1CA92A7}"/>
              </a:ext>
            </a:extLst>
          </p:cNvPr>
          <p:cNvSpPr/>
          <p:nvPr/>
        </p:nvSpPr>
        <p:spPr>
          <a:xfrm>
            <a:off x="7332624" y="2811174"/>
            <a:ext cx="1047321" cy="2750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 err="1">
                <a:solidFill>
                  <a:schemeClr val="accent1">
                    <a:lumMod val="75000"/>
                  </a:schemeClr>
                </a:solidFill>
              </a:rPr>
              <a:t>Fetch</a:t>
            </a:r>
            <a:endParaRPr lang="es-E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461CC0D-0192-4469-B856-0CDE35DE8E79}"/>
              </a:ext>
            </a:extLst>
          </p:cNvPr>
          <p:cNvSpPr/>
          <p:nvPr/>
        </p:nvSpPr>
        <p:spPr>
          <a:xfrm>
            <a:off x="7332624" y="3142961"/>
            <a:ext cx="1047321" cy="2750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Aurelia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99B243F-FF92-4E49-9A98-866056DBBDA9}"/>
              </a:ext>
            </a:extLst>
          </p:cNvPr>
          <p:cNvSpPr/>
          <p:nvPr/>
        </p:nvSpPr>
        <p:spPr>
          <a:xfrm>
            <a:off x="7332624" y="3570641"/>
            <a:ext cx="1047321" cy="27506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>
                <a:solidFill>
                  <a:schemeClr val="accent1">
                    <a:lumMod val="75000"/>
                  </a:schemeClr>
                </a:solidFill>
              </a:rPr>
              <a:t>…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E77DB16A-49F9-4A7A-A046-0B9F7E06B513}"/>
              </a:ext>
            </a:extLst>
          </p:cNvPr>
          <p:cNvSpPr/>
          <p:nvPr/>
        </p:nvSpPr>
        <p:spPr>
          <a:xfrm>
            <a:off x="7164752" y="2007750"/>
            <a:ext cx="130359" cy="1988517"/>
          </a:xfrm>
          <a:prstGeom prst="leftBrace">
            <a:avLst/>
          </a:prstGeom>
          <a:ln w="28575">
            <a:solidFill>
              <a:srgbClr val="285D8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97237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DA2C1-72FC-4144-85DE-92C88A1CFB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991850"/>
            <a:ext cx="7772400" cy="1159800"/>
          </a:xfrm>
        </p:spPr>
        <p:txBody>
          <a:bodyPr/>
          <a:lstStyle/>
          <a:p>
            <a:r>
              <a:rPr lang="en-US" dirty="0"/>
              <a:t>TALK IS CHEAP, SHOW ME THIS WORKING!!!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895733"/>
      </p:ext>
    </p:extLst>
  </p:cSld>
  <p:clrMapOvr>
    <a:masterClrMapping/>
  </p:clrMapOvr>
</p:sld>
</file>

<file path=ppt/theme/theme1.xml><?xml version="1.0" encoding="utf-8"?>
<a:theme xmlns:a="http://schemas.openxmlformats.org/drawingml/2006/main" name="Codemotion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demotion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222</TotalTime>
  <Words>145</Words>
  <Application>Microsoft Office PowerPoint</Application>
  <PresentationFormat>On-screen Show (16:9)</PresentationFormat>
  <Paragraphs>58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Roboto Condensed</vt:lpstr>
      <vt:lpstr>arial</vt:lpstr>
      <vt:lpstr>Roboto</vt:lpstr>
      <vt:lpstr>Roboto Light</vt:lpstr>
      <vt:lpstr>arial</vt:lpstr>
      <vt:lpstr>Codemotion</vt:lpstr>
      <vt:lpstr>Codemotion</vt:lpstr>
      <vt:lpstr>Swagger code generation Cuando el front encontró al back</vt:lpstr>
      <vt:lpstr>Why?</vt:lpstr>
      <vt:lpstr>OpenAPI Specification</vt:lpstr>
      <vt:lpstr>OpenAPI Specification history</vt:lpstr>
      <vt:lpstr>Swagger tools</vt:lpstr>
      <vt:lpstr>Eureka…!</vt:lpstr>
      <vt:lpstr>NSWAG toolchain</vt:lpstr>
      <vt:lpstr>TALK IS CHEAP, SHOW ME THIS WORKING!!!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“NSWAGG = Swagger + Autorest” Cuando el front encontró al back</dc:title>
  <cp:lastModifiedBy>Carlos Bastos Pérez-Cuadrado</cp:lastModifiedBy>
  <cp:revision>44</cp:revision>
  <dcterms:modified xsi:type="dcterms:W3CDTF">2017-11-24T10:34:18Z</dcterms:modified>
</cp:coreProperties>
</file>